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3" r:id="rId6"/>
    <p:sldId id="267" r:id="rId7"/>
    <p:sldId id="266" r:id="rId8"/>
    <p:sldId id="268" r:id="rId9"/>
    <p:sldId id="265"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5AD0B9-FFAF-4505-B461-959CFD8C808E}"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82F19194-11F1-416D-AEAB-370FA7BF5742}">
      <dgm:prSet custT="1"/>
      <dgm:spPr/>
      <dgm:t>
        <a:bodyPr/>
        <a:lstStyle/>
        <a:p>
          <a:r>
            <a:rPr lang="en-US" sz="2800"/>
            <a:t>It counts for secondary sources, too! This is where all those rhetorical analysis skills will come in handy. </a:t>
          </a:r>
          <a:endParaRPr lang="en-US" sz="2800" dirty="0"/>
        </a:p>
      </dgm:t>
    </dgm:pt>
    <dgm:pt modelId="{9C282F4A-5168-46A6-BF02-1C91825F8B8B}" type="parTrans" cxnId="{715BED47-5D89-4083-9013-907A65C1C28E}">
      <dgm:prSet/>
      <dgm:spPr/>
      <dgm:t>
        <a:bodyPr/>
        <a:lstStyle/>
        <a:p>
          <a:endParaRPr lang="en-US"/>
        </a:p>
      </dgm:t>
    </dgm:pt>
    <dgm:pt modelId="{F0F27008-3FDA-48FD-B14F-55168C38BED5}" type="sibTrans" cxnId="{715BED47-5D89-4083-9013-907A65C1C28E}">
      <dgm:prSet/>
      <dgm:spPr/>
      <dgm:t>
        <a:bodyPr/>
        <a:lstStyle/>
        <a:p>
          <a:endParaRPr lang="en-US"/>
        </a:p>
      </dgm:t>
    </dgm:pt>
    <dgm:pt modelId="{1D83A00A-CF14-4106-AA6A-BED8CC6C3E50}">
      <dgm:prSet custT="1"/>
      <dgm:spPr/>
      <dgm:t>
        <a:bodyPr/>
        <a:lstStyle/>
        <a:p>
          <a:r>
            <a:rPr lang="en-US" sz="2800"/>
            <a:t>And most importantly, if you have nothing to say about a quote, CUT THE QUOTE.</a:t>
          </a:r>
          <a:endParaRPr lang="en-US" sz="2800" dirty="0"/>
        </a:p>
      </dgm:t>
    </dgm:pt>
    <dgm:pt modelId="{5ECA56A3-2931-4001-B83D-693D311338BB}" type="parTrans" cxnId="{0A69611A-F8C3-46A5-AC73-4B024B23E26D}">
      <dgm:prSet/>
      <dgm:spPr/>
      <dgm:t>
        <a:bodyPr/>
        <a:lstStyle/>
        <a:p>
          <a:endParaRPr lang="en-US"/>
        </a:p>
      </dgm:t>
    </dgm:pt>
    <dgm:pt modelId="{80034017-DC05-4C63-9393-86888363300B}" type="sibTrans" cxnId="{0A69611A-F8C3-46A5-AC73-4B024B23E26D}">
      <dgm:prSet/>
      <dgm:spPr/>
      <dgm:t>
        <a:bodyPr/>
        <a:lstStyle/>
        <a:p>
          <a:endParaRPr lang="en-US"/>
        </a:p>
      </dgm:t>
    </dgm:pt>
    <dgm:pt modelId="{DCBDE4C6-1A99-44CF-BFF5-2FC44C2C5924}" type="pres">
      <dgm:prSet presAssocID="{AC5AD0B9-FFAF-4505-B461-959CFD8C808E}" presName="vert0" presStyleCnt="0">
        <dgm:presLayoutVars>
          <dgm:dir/>
          <dgm:animOne val="branch"/>
          <dgm:animLvl val="lvl"/>
        </dgm:presLayoutVars>
      </dgm:prSet>
      <dgm:spPr/>
    </dgm:pt>
    <dgm:pt modelId="{9EBE861C-F6F4-4E9B-ABC8-4E1266505EEB}" type="pres">
      <dgm:prSet presAssocID="{82F19194-11F1-416D-AEAB-370FA7BF5742}" presName="thickLine" presStyleLbl="alignNode1" presStyleIdx="0" presStyleCnt="2"/>
      <dgm:spPr/>
    </dgm:pt>
    <dgm:pt modelId="{5CB4981D-06B5-43D1-AC4B-2DFA60ACC6D4}" type="pres">
      <dgm:prSet presAssocID="{82F19194-11F1-416D-AEAB-370FA7BF5742}" presName="horz1" presStyleCnt="0"/>
      <dgm:spPr/>
    </dgm:pt>
    <dgm:pt modelId="{9356D426-15BC-4859-B6D8-A028C5FE6E14}" type="pres">
      <dgm:prSet presAssocID="{82F19194-11F1-416D-AEAB-370FA7BF5742}" presName="tx1" presStyleLbl="revTx" presStyleIdx="0" presStyleCnt="2"/>
      <dgm:spPr/>
    </dgm:pt>
    <dgm:pt modelId="{6241E90A-6EA3-4558-9D28-7D6AA290A1B6}" type="pres">
      <dgm:prSet presAssocID="{82F19194-11F1-416D-AEAB-370FA7BF5742}" presName="vert1" presStyleCnt="0"/>
      <dgm:spPr/>
    </dgm:pt>
    <dgm:pt modelId="{38B984F2-F1B9-4A30-A25F-D04FC9E30A5F}" type="pres">
      <dgm:prSet presAssocID="{1D83A00A-CF14-4106-AA6A-BED8CC6C3E50}" presName="thickLine" presStyleLbl="alignNode1" presStyleIdx="1" presStyleCnt="2"/>
      <dgm:spPr/>
    </dgm:pt>
    <dgm:pt modelId="{B1B77C4F-7778-4BDB-BD46-451E1DF8A18A}" type="pres">
      <dgm:prSet presAssocID="{1D83A00A-CF14-4106-AA6A-BED8CC6C3E50}" presName="horz1" presStyleCnt="0"/>
      <dgm:spPr/>
    </dgm:pt>
    <dgm:pt modelId="{A00C0813-E281-45AC-B5EC-849E80B2F880}" type="pres">
      <dgm:prSet presAssocID="{1D83A00A-CF14-4106-AA6A-BED8CC6C3E50}" presName="tx1" presStyleLbl="revTx" presStyleIdx="1" presStyleCnt="2"/>
      <dgm:spPr/>
    </dgm:pt>
    <dgm:pt modelId="{C3639755-FA55-44EA-95D6-2A57DB2F2BE8}" type="pres">
      <dgm:prSet presAssocID="{1D83A00A-CF14-4106-AA6A-BED8CC6C3E50}" presName="vert1" presStyleCnt="0"/>
      <dgm:spPr/>
    </dgm:pt>
  </dgm:ptLst>
  <dgm:cxnLst>
    <dgm:cxn modelId="{0A69611A-F8C3-46A5-AC73-4B024B23E26D}" srcId="{AC5AD0B9-FFAF-4505-B461-959CFD8C808E}" destId="{1D83A00A-CF14-4106-AA6A-BED8CC6C3E50}" srcOrd="1" destOrd="0" parTransId="{5ECA56A3-2931-4001-B83D-693D311338BB}" sibTransId="{80034017-DC05-4C63-9393-86888363300B}"/>
    <dgm:cxn modelId="{0C086D37-FAF1-4FC1-B8E2-F407D21328CC}" type="presOf" srcId="{1D83A00A-CF14-4106-AA6A-BED8CC6C3E50}" destId="{A00C0813-E281-45AC-B5EC-849E80B2F880}" srcOrd="0" destOrd="0" presId="urn:microsoft.com/office/officeart/2008/layout/LinedList"/>
    <dgm:cxn modelId="{9E869A39-85F2-4CF1-810D-A834DF04E42F}" type="presOf" srcId="{82F19194-11F1-416D-AEAB-370FA7BF5742}" destId="{9356D426-15BC-4859-B6D8-A028C5FE6E14}" srcOrd="0" destOrd="0" presId="urn:microsoft.com/office/officeart/2008/layout/LinedList"/>
    <dgm:cxn modelId="{715BED47-5D89-4083-9013-907A65C1C28E}" srcId="{AC5AD0B9-FFAF-4505-B461-959CFD8C808E}" destId="{82F19194-11F1-416D-AEAB-370FA7BF5742}" srcOrd="0" destOrd="0" parTransId="{9C282F4A-5168-46A6-BF02-1C91825F8B8B}" sibTransId="{F0F27008-3FDA-48FD-B14F-55168C38BED5}"/>
    <dgm:cxn modelId="{985BE4B5-BA25-47B9-A927-0DA9416F91F7}" type="presOf" srcId="{AC5AD0B9-FFAF-4505-B461-959CFD8C808E}" destId="{DCBDE4C6-1A99-44CF-BFF5-2FC44C2C5924}" srcOrd="0" destOrd="0" presId="urn:microsoft.com/office/officeart/2008/layout/LinedList"/>
    <dgm:cxn modelId="{6464DFB5-817C-4B4B-8F58-9474ECD530DC}" type="presParOf" srcId="{DCBDE4C6-1A99-44CF-BFF5-2FC44C2C5924}" destId="{9EBE861C-F6F4-4E9B-ABC8-4E1266505EEB}" srcOrd="0" destOrd="0" presId="urn:microsoft.com/office/officeart/2008/layout/LinedList"/>
    <dgm:cxn modelId="{24EFB6C3-8AC1-48D3-B48B-637950D43F03}" type="presParOf" srcId="{DCBDE4C6-1A99-44CF-BFF5-2FC44C2C5924}" destId="{5CB4981D-06B5-43D1-AC4B-2DFA60ACC6D4}" srcOrd="1" destOrd="0" presId="urn:microsoft.com/office/officeart/2008/layout/LinedList"/>
    <dgm:cxn modelId="{2DFC67D9-7C95-4D93-9FA6-E8BEF1702B61}" type="presParOf" srcId="{5CB4981D-06B5-43D1-AC4B-2DFA60ACC6D4}" destId="{9356D426-15BC-4859-B6D8-A028C5FE6E14}" srcOrd="0" destOrd="0" presId="urn:microsoft.com/office/officeart/2008/layout/LinedList"/>
    <dgm:cxn modelId="{ADB43FA6-A12D-4E14-9C64-989B6B173A93}" type="presParOf" srcId="{5CB4981D-06B5-43D1-AC4B-2DFA60ACC6D4}" destId="{6241E90A-6EA3-4558-9D28-7D6AA290A1B6}" srcOrd="1" destOrd="0" presId="urn:microsoft.com/office/officeart/2008/layout/LinedList"/>
    <dgm:cxn modelId="{E067B130-495E-479C-83AE-83E2F7D1471E}" type="presParOf" srcId="{DCBDE4C6-1A99-44CF-BFF5-2FC44C2C5924}" destId="{38B984F2-F1B9-4A30-A25F-D04FC9E30A5F}" srcOrd="2" destOrd="0" presId="urn:microsoft.com/office/officeart/2008/layout/LinedList"/>
    <dgm:cxn modelId="{99C1B64E-F42B-459E-83D0-309F42219401}" type="presParOf" srcId="{DCBDE4C6-1A99-44CF-BFF5-2FC44C2C5924}" destId="{B1B77C4F-7778-4BDB-BD46-451E1DF8A18A}" srcOrd="3" destOrd="0" presId="urn:microsoft.com/office/officeart/2008/layout/LinedList"/>
    <dgm:cxn modelId="{7AD42756-7269-4C26-B56E-D17A5BF268E0}" type="presParOf" srcId="{B1B77C4F-7778-4BDB-BD46-451E1DF8A18A}" destId="{A00C0813-E281-45AC-B5EC-849E80B2F880}" srcOrd="0" destOrd="0" presId="urn:microsoft.com/office/officeart/2008/layout/LinedList"/>
    <dgm:cxn modelId="{1D622F99-85D8-4C65-9946-E9A971D3D284}" type="presParOf" srcId="{B1B77C4F-7778-4BDB-BD46-451E1DF8A18A}" destId="{C3639755-FA55-44EA-95D6-2A57DB2F2BE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BE861C-F6F4-4E9B-ABC8-4E1266505EEB}">
      <dsp:nvSpPr>
        <dsp:cNvPr id="0" name=""/>
        <dsp:cNvSpPr/>
      </dsp:nvSpPr>
      <dsp:spPr>
        <a:xfrm>
          <a:off x="0" y="0"/>
          <a:ext cx="4231481"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356D426-15BC-4859-B6D8-A028C5FE6E14}">
      <dsp:nvSpPr>
        <dsp:cNvPr id="0" name=""/>
        <dsp:cNvSpPr/>
      </dsp:nvSpPr>
      <dsp:spPr>
        <a:xfrm>
          <a:off x="0" y="0"/>
          <a:ext cx="4231481" cy="2460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It counts for secondary sources, too! This is where all those rhetorical analysis skills will come in handy. </a:t>
          </a:r>
          <a:endParaRPr lang="en-US" sz="2800" kern="1200" dirty="0"/>
        </a:p>
      </dsp:txBody>
      <dsp:txXfrm>
        <a:off x="0" y="0"/>
        <a:ext cx="4231481" cy="2460625"/>
      </dsp:txXfrm>
    </dsp:sp>
    <dsp:sp modelId="{38B984F2-F1B9-4A30-A25F-D04FC9E30A5F}">
      <dsp:nvSpPr>
        <dsp:cNvPr id="0" name=""/>
        <dsp:cNvSpPr/>
      </dsp:nvSpPr>
      <dsp:spPr>
        <a:xfrm>
          <a:off x="0" y="2460625"/>
          <a:ext cx="4231481" cy="0"/>
        </a:xfrm>
        <a:prstGeom prst="line">
          <a:avLst/>
        </a:prstGeom>
        <a:solidFill>
          <a:schemeClr val="accent2">
            <a:hueOff val="-7341125"/>
            <a:satOff val="32393"/>
            <a:lumOff val="-5490"/>
            <a:alphaOff val="0"/>
          </a:schemeClr>
        </a:solidFill>
        <a:ln w="15875" cap="flat" cmpd="sng" algn="ctr">
          <a:solidFill>
            <a:schemeClr val="accent2">
              <a:hueOff val="-7341125"/>
              <a:satOff val="32393"/>
              <a:lumOff val="-549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00C0813-E281-45AC-B5EC-849E80B2F880}">
      <dsp:nvSpPr>
        <dsp:cNvPr id="0" name=""/>
        <dsp:cNvSpPr/>
      </dsp:nvSpPr>
      <dsp:spPr>
        <a:xfrm>
          <a:off x="0" y="2460625"/>
          <a:ext cx="4231481" cy="2460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And most importantly, if you have nothing to say about a quote, CUT THE QUOTE.</a:t>
          </a:r>
          <a:endParaRPr lang="en-US" sz="2800" kern="1200" dirty="0"/>
        </a:p>
      </dsp:txBody>
      <dsp:txXfrm>
        <a:off x="0" y="2460625"/>
        <a:ext cx="4231481" cy="246062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9144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0000"/>
                    <a:lumOff val="10000"/>
                  </a:schemeClr>
                </a:solidFill>
              </a:defRPr>
            </a:lvl1pPr>
            <a:lvl2pPr marL="457189" indent="0" algn="ctr">
              <a:buNone/>
              <a:defRPr sz="1600"/>
            </a:lvl2pPr>
            <a:lvl3pPr marL="914377" indent="0" algn="ctr">
              <a:buNone/>
              <a:defRPr sz="16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05814AAC-1D24-46C3-8879-010680FB7114}" type="datetimeFigureOut">
              <a:rPr lang="en-US" smtClean="0"/>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6B9CE2-737F-4755-A6B3-B92BE093E134}"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2021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814AAC-1D24-46C3-8879-010680FB7114}" type="datetimeFigureOut">
              <a:rPr lang="en-US" smtClean="0"/>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6B9CE2-737F-4755-A6B3-B92BE093E134}" type="slidenum">
              <a:rPr lang="en-US" smtClean="0"/>
              <a:t>‹#›</a:t>
            </a:fld>
            <a:endParaRPr lang="en-US"/>
          </a:p>
        </p:txBody>
      </p:sp>
    </p:spTree>
    <p:extLst>
      <p:ext uri="{BB962C8B-B14F-4D97-AF65-F5344CB8AC3E}">
        <p14:creationId xmlns:p14="http://schemas.microsoft.com/office/powerpoint/2010/main" val="2732644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814AAC-1D24-46C3-8879-010680FB7114}" type="datetimeFigureOut">
              <a:rPr lang="en-US" smtClean="0"/>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6B9CE2-737F-4755-A6B3-B92BE093E134}" type="slidenum">
              <a:rPr lang="en-US" smtClean="0"/>
              <a:t>‹#›</a:t>
            </a:fld>
            <a:endParaRPr lang="en-US"/>
          </a:p>
        </p:txBody>
      </p:sp>
      <p:cxnSp>
        <p:nvCxnSpPr>
          <p:cNvPr id="7" name="Straight Connector 6"/>
          <p:cNvCxnSpPr/>
          <p:nvPr/>
        </p:nvCxnSpPr>
        <p:spPr>
          <a:xfrm rot="5400000" flipV="1">
            <a:off x="7543800" y="173563"/>
            <a:ext cx="0" cy="6858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1983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814AAC-1D24-46C3-8879-010680FB7114}" type="datetimeFigureOut">
              <a:rPr lang="en-US" smtClean="0"/>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6B9CE2-737F-4755-A6B3-B92BE093E134}" type="slidenum">
              <a:rPr lang="en-US" smtClean="0"/>
              <a:t>‹#›</a:t>
            </a:fld>
            <a:endParaRPr lang="en-US"/>
          </a:p>
        </p:txBody>
      </p:sp>
    </p:spTree>
    <p:extLst>
      <p:ext uri="{BB962C8B-B14F-4D97-AF65-F5344CB8AC3E}">
        <p14:creationId xmlns:p14="http://schemas.microsoft.com/office/powerpoint/2010/main" val="1116613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1"/>
            <a:ext cx="9144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0000"/>
                    <a:lumOff val="10000"/>
                  </a:schemeClr>
                </a:solidFill>
              </a:defRPr>
            </a:lvl1pPr>
            <a:lvl2pPr marL="457189" indent="0">
              <a:buNone/>
              <a:defRPr sz="16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814AAC-1D24-46C3-8879-010680FB7114}" type="datetimeFigureOut">
              <a:rPr lang="en-US" smtClean="0"/>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6B9CE2-737F-4755-A6B3-B92BE093E134}"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796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814AAC-1D24-46C3-8879-010680FB7114}" type="datetimeFigureOut">
              <a:rPr lang="en-US" smtClean="0"/>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6B9CE2-737F-4755-A6B3-B92BE093E134}" type="slidenum">
              <a:rPr lang="en-US" smtClean="0"/>
              <a:t>‹#›</a:t>
            </a:fld>
            <a:endParaRPr lang="en-US"/>
          </a:p>
        </p:txBody>
      </p:sp>
    </p:spTree>
    <p:extLst>
      <p:ext uri="{BB962C8B-B14F-4D97-AF65-F5344CB8AC3E}">
        <p14:creationId xmlns:p14="http://schemas.microsoft.com/office/powerpoint/2010/main" val="578014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2">
                    <a:lumMod val="75000"/>
                  </a:schemeClr>
                </a:solidFill>
                <a:latin typeface="+mn-lt"/>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2">
                    <a:lumMod val="75000"/>
                  </a:schemeClr>
                </a:solidFill>
                <a:latin typeface="+mn-lt"/>
                <a:ea typeface="+mn-ea"/>
                <a:cs typeface="+mn-cs"/>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marL="0" lvl="0" indent="0" algn="l" defTabSz="914377"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814AAC-1D24-46C3-8879-010680FB7114}" type="datetimeFigureOut">
              <a:rPr lang="en-US" smtClean="0"/>
              <a:t>3/31/2020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6B9CE2-737F-4755-A6B3-B92BE093E134}" type="slidenum">
              <a:rPr lang="en-US" smtClean="0"/>
              <a:t>‹#›</a:t>
            </a:fld>
            <a:endParaRPr lang="en-US"/>
          </a:p>
        </p:txBody>
      </p:sp>
    </p:spTree>
    <p:extLst>
      <p:ext uri="{BB962C8B-B14F-4D97-AF65-F5344CB8AC3E}">
        <p14:creationId xmlns:p14="http://schemas.microsoft.com/office/powerpoint/2010/main" val="2805399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814AAC-1D24-46C3-8879-010680FB7114}" type="datetimeFigureOut">
              <a:rPr lang="en-US" smtClean="0"/>
              <a:t>3/31/2020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6B9CE2-737F-4755-A6B3-B92BE093E134}" type="slidenum">
              <a:rPr lang="en-US" smtClean="0"/>
              <a:t>‹#›</a:t>
            </a:fld>
            <a:endParaRPr lang="en-US"/>
          </a:p>
        </p:txBody>
      </p:sp>
    </p:spTree>
    <p:extLst>
      <p:ext uri="{BB962C8B-B14F-4D97-AF65-F5344CB8AC3E}">
        <p14:creationId xmlns:p14="http://schemas.microsoft.com/office/powerpoint/2010/main" val="3805142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814AAC-1D24-46C3-8879-010680FB7114}" type="datetimeFigureOut">
              <a:rPr lang="en-US" smtClean="0"/>
              <a:t>3/31/2020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6B9CE2-737F-4755-A6B3-B92BE093E134}" type="slidenum">
              <a:rPr lang="en-US" smtClean="0"/>
              <a:t>‹#›</a:t>
            </a:fld>
            <a:endParaRPr lang="en-US"/>
          </a:p>
        </p:txBody>
      </p:sp>
    </p:spTree>
    <p:extLst>
      <p:ext uri="{BB962C8B-B14F-4D97-AF65-F5344CB8AC3E}">
        <p14:creationId xmlns:p14="http://schemas.microsoft.com/office/powerpoint/2010/main" val="2550141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814AAC-1D24-46C3-8879-010680FB7114}" type="datetimeFigureOut">
              <a:rPr lang="en-US" smtClean="0"/>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6B9CE2-737F-4755-A6B3-B92BE093E134}" type="slidenum">
              <a:rPr lang="en-US" smtClean="0"/>
              <a:t>‹#›</a:t>
            </a:fld>
            <a:endParaRPr lang="en-US"/>
          </a:p>
        </p:txBody>
      </p:sp>
    </p:spTree>
    <p:extLst>
      <p:ext uri="{BB962C8B-B14F-4D97-AF65-F5344CB8AC3E}">
        <p14:creationId xmlns:p14="http://schemas.microsoft.com/office/powerpoint/2010/main" val="407770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2">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0000"/>
                    <a:lumOff val="10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5814AAC-1D24-46C3-8879-010680FB7114}" type="datetimeFigureOut">
              <a:rPr lang="en-US" smtClean="0"/>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6B9CE2-737F-4755-A6B3-B92BE093E134}" type="slidenum">
              <a:rPr lang="en-US" smtClean="0"/>
              <a:t>‹#›</a:t>
            </a:fld>
            <a:endParaRPr lang="en-US"/>
          </a:p>
        </p:txBody>
      </p:sp>
      <p:cxnSp>
        <p:nvCxnSpPr>
          <p:cNvPr id="9" name="Straight Connector 8"/>
          <p:cNvCxnSpPr/>
          <p:nvPr/>
        </p:nvCxnSpPr>
        <p:spPr>
          <a:xfrm flipV="1">
            <a:off x="629013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3302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05814AAC-1D24-46C3-8879-010680FB7114}" type="datetimeFigureOut">
              <a:rPr lang="en-US" smtClean="0"/>
              <a:t>3/31/2020</a:t>
            </a:fld>
            <a:endParaRPr lang="en-US"/>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US"/>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7F6B9CE2-737F-4755-A6B3-B92BE093E134}" type="slidenum">
              <a:rPr lang="en-US" smtClean="0"/>
              <a:t>‹#›</a:t>
            </a:fld>
            <a:endParaRPr lang="en-US"/>
          </a:p>
        </p:txBody>
      </p:sp>
      <p:cxnSp>
        <p:nvCxnSpPr>
          <p:cNvPr id="7" name="Straight Connector 6"/>
          <p:cNvCxnSpPr/>
          <p:nvPr/>
        </p:nvCxnSpPr>
        <p:spPr>
          <a:xfrm flipV="1">
            <a:off x="5715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648933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377" rtl="0" eaLnBrk="1" latinLnBrk="0" hangingPunct="1">
        <a:lnSpc>
          <a:spcPct val="80000"/>
        </a:lnSpc>
        <a:spcBef>
          <a:spcPct val="0"/>
        </a:spcBef>
        <a:buNone/>
        <a:defRPr sz="4400" kern="1200" cap="all" spc="100" baseline="0">
          <a:solidFill>
            <a:schemeClr val="tx1">
              <a:lumMod val="90000"/>
              <a:lumOff val="10000"/>
            </a:schemeClr>
          </a:solidFill>
          <a:latin typeface="+mj-lt"/>
          <a:ea typeface="+mj-ea"/>
          <a:cs typeface="+mj-cs"/>
        </a:defRPr>
      </a:lvl1pPr>
    </p:titleStyle>
    <p:bodyStyle>
      <a:lvl1pPr marL="91440" indent="-91440" algn="l" defTabSz="914377"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57" algn="l" defTabSz="914377" rtl="0" eaLnBrk="1" latinLnBrk="0" hangingPunct="1">
        <a:lnSpc>
          <a:spcPct val="90000"/>
        </a:lnSpc>
        <a:spcBef>
          <a:spcPts val="200"/>
        </a:spcBef>
        <a:spcAft>
          <a:spcPts val="400"/>
        </a:spcAft>
        <a:buClr>
          <a:schemeClr val="accent2"/>
        </a:buClr>
        <a:buFont typeface="Wingdings 3" pitchFamily="18" charset="2"/>
        <a:buChar char=""/>
        <a:defRPr sz="1600" kern="1200">
          <a:solidFill>
            <a:schemeClr val="tx1"/>
          </a:solidFill>
          <a:latin typeface="+mn-lt"/>
          <a:ea typeface="+mn-ea"/>
          <a:cs typeface="+mn-cs"/>
        </a:defRPr>
      </a:lvl2pPr>
      <a:lvl3pPr marL="448056"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3pPr>
      <a:lvl4pPr marL="594360"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4pPr>
      <a:lvl5pPr marL="777240"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5pPr>
      <a:lvl6pPr marL="914400"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6pPr>
      <a:lvl7pPr marL="1060704"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7pPr>
      <a:lvl8pPr marL="1216152"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8pPr>
      <a:lvl9pPr marL="1362456"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7">
            <a:extLst>
              <a:ext uri="{FF2B5EF4-FFF2-40B4-BE49-F238E27FC236}">
                <a16:creationId xmlns:a16="http://schemas.microsoft.com/office/drawing/2014/main" id="{4BA0C938-1486-4635-9F6C-44D521FA6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9">
            <a:extLst>
              <a:ext uri="{FF2B5EF4-FFF2-40B4-BE49-F238E27FC236}">
                <a16:creationId xmlns:a16="http://schemas.microsoft.com/office/drawing/2014/main" id="{942A7ABB-6A86-4A02-A072-FA82CDCE53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0196" y="484632"/>
            <a:ext cx="8433027" cy="5880916"/>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274017" y="806365"/>
            <a:ext cx="5265560" cy="5229630"/>
          </a:xfrm>
        </p:spPr>
        <p:txBody>
          <a:bodyPr>
            <a:normAutofit/>
          </a:bodyPr>
          <a:lstStyle/>
          <a:p>
            <a:pPr algn="l"/>
            <a:r>
              <a:rPr lang="en-US" sz="5700"/>
              <a:t>Working with sources</a:t>
            </a:r>
          </a:p>
        </p:txBody>
      </p:sp>
      <p:sp>
        <p:nvSpPr>
          <p:cNvPr id="3" name="Subtitle 2"/>
          <p:cNvSpPr>
            <a:spLocks noGrp="1"/>
          </p:cNvSpPr>
          <p:nvPr>
            <p:ph type="subTitle" idx="1"/>
          </p:nvPr>
        </p:nvSpPr>
        <p:spPr>
          <a:xfrm>
            <a:off x="591495" y="806365"/>
            <a:ext cx="2212157" cy="5229630"/>
          </a:xfrm>
        </p:spPr>
        <p:txBody>
          <a:bodyPr>
            <a:normAutofit/>
          </a:bodyPr>
          <a:lstStyle/>
          <a:p>
            <a:pPr algn="r"/>
            <a:r>
              <a:rPr lang="en-US" sz="2100">
                <a:solidFill>
                  <a:schemeClr val="tx1">
                    <a:lumMod val="75000"/>
                    <a:lumOff val="25000"/>
                  </a:schemeClr>
                </a:solidFill>
              </a:rPr>
              <a:t>Rules for Successful Writing and a Happy Life</a:t>
            </a:r>
          </a:p>
        </p:txBody>
      </p:sp>
      <p:cxnSp>
        <p:nvCxnSpPr>
          <p:cNvPr id="13" name="Straight Connector 11">
            <a:extLst>
              <a:ext uri="{FF2B5EF4-FFF2-40B4-BE49-F238E27FC236}">
                <a16:creationId xmlns:a16="http://schemas.microsoft.com/office/drawing/2014/main" id="{B6916720-6D22-4D4B-BC19-23008C7DD4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044951"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8342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9" name="Rectangle 71">
            <a:extLst>
              <a:ext uri="{FF2B5EF4-FFF2-40B4-BE49-F238E27FC236}">
                <a16:creationId xmlns:a16="http://schemas.microsoft.com/office/drawing/2014/main" id="{8880BE9B-2849-495A-AB0E-E80D71B324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3052452" cy="68580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32529" y="640080"/>
            <a:ext cx="2572391" cy="5613236"/>
          </a:xfrm>
        </p:spPr>
        <p:txBody>
          <a:bodyPr anchor="ctr">
            <a:normAutofit/>
          </a:bodyPr>
          <a:lstStyle/>
          <a:p>
            <a:r>
              <a:rPr lang="en-US">
                <a:solidFill>
                  <a:srgbClr val="FFFFFF"/>
                </a:solidFill>
              </a:rPr>
              <a:t>RULE #1: THIS IS </a:t>
            </a:r>
            <a:r>
              <a:rPr lang="en-US" b="1">
                <a:solidFill>
                  <a:srgbClr val="FFFFFF"/>
                </a:solidFill>
              </a:rPr>
              <a:t>YOUR </a:t>
            </a:r>
            <a:r>
              <a:rPr lang="en-US">
                <a:solidFill>
                  <a:srgbClr val="FFFFFF"/>
                </a:solidFill>
              </a:rPr>
              <a:t>PAPER</a:t>
            </a:r>
          </a:p>
        </p:txBody>
      </p:sp>
      <p:sp>
        <p:nvSpPr>
          <p:cNvPr id="3" name="Content Placeholder 2"/>
          <p:cNvSpPr>
            <a:spLocks noGrp="1"/>
          </p:cNvSpPr>
          <p:nvPr>
            <p:ph idx="1"/>
          </p:nvPr>
        </p:nvSpPr>
        <p:spPr>
          <a:xfrm>
            <a:off x="3524863" y="640080"/>
            <a:ext cx="5379104" cy="3745107"/>
          </a:xfrm>
        </p:spPr>
        <p:txBody>
          <a:bodyPr>
            <a:normAutofit/>
          </a:bodyPr>
          <a:lstStyle/>
          <a:p>
            <a:pPr marL="0" indent="0">
              <a:buNone/>
            </a:pPr>
            <a:r>
              <a:rPr lang="en-US" dirty="0"/>
              <a:t>The only reason to bring a source into a paper is to help </a:t>
            </a:r>
            <a:r>
              <a:rPr lang="en-US" b="1" dirty="0"/>
              <a:t>YOU make YOUR </a:t>
            </a:r>
            <a:r>
              <a:rPr lang="en-US" dirty="0"/>
              <a:t>point clearer. If it doesn’t help you do this, it shouldn’t be in your paper. </a:t>
            </a:r>
          </a:p>
          <a:p>
            <a:pPr marL="0" indent="0">
              <a:buNone/>
            </a:pPr>
            <a:r>
              <a:rPr lang="en-US" dirty="0"/>
              <a:t>Your sources play a supporting—never a starring—role in your essay. They do not dictate claims or paragraph structure: you do. If you find yourself devoting an entire paragraph to explaining or summarizing a source, you’re doing something wrong. </a:t>
            </a:r>
          </a:p>
          <a:p>
            <a:pPr marL="0" indent="0">
              <a:buNone/>
            </a:pPr>
            <a:r>
              <a:rPr lang="en-US" dirty="0"/>
              <a:t>Your source should also almost never be in your TOPIC SENTENCE. Your topic sentences are about YOUR ideas, not your source’s!</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026530" y="4553084"/>
            <a:ext cx="2381777" cy="1685977"/>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37328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8880BE9B-2849-495A-AB0E-E80D71B324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3052452" cy="68580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32529" y="640080"/>
            <a:ext cx="2572391" cy="5613236"/>
          </a:xfrm>
        </p:spPr>
        <p:txBody>
          <a:bodyPr anchor="ctr">
            <a:normAutofit/>
          </a:bodyPr>
          <a:lstStyle/>
          <a:p>
            <a:r>
              <a:rPr lang="en-US" sz="3700" b="1">
                <a:solidFill>
                  <a:srgbClr val="FFFFFF"/>
                </a:solidFill>
              </a:rPr>
              <a:t>RULE 2: You MUST fully understand your source before you use it</a:t>
            </a:r>
            <a:endParaRPr lang="en-US" sz="3700">
              <a:solidFill>
                <a:srgbClr val="FFFFFF"/>
              </a:solidFill>
            </a:endParaRPr>
          </a:p>
        </p:txBody>
      </p:sp>
      <p:sp>
        <p:nvSpPr>
          <p:cNvPr id="3" name="Content Placeholder 2"/>
          <p:cNvSpPr>
            <a:spLocks noGrp="1"/>
          </p:cNvSpPr>
          <p:nvPr>
            <p:ph idx="1"/>
          </p:nvPr>
        </p:nvSpPr>
        <p:spPr>
          <a:xfrm>
            <a:off x="3524863" y="640080"/>
            <a:ext cx="5379104" cy="3745107"/>
          </a:xfrm>
        </p:spPr>
        <p:txBody>
          <a:bodyPr>
            <a:normAutofit/>
          </a:bodyPr>
          <a:lstStyle/>
          <a:p>
            <a:pPr marL="0" indent="0">
              <a:buNone/>
            </a:pPr>
            <a:r>
              <a:rPr lang="en-US" dirty="0"/>
              <a:t>Misrepresenting or poorly representing a source’s points is a form of plagiarism. Make sure you “get it” before you include it. This means you can’t just pick a single sentence to put in your paper without reading the entire article!</a:t>
            </a:r>
          </a:p>
          <a:p>
            <a:pPr marL="0" indent="0">
              <a:buNone/>
            </a:pPr>
            <a:r>
              <a:rPr lang="en-US" dirty="0"/>
              <a:t>When you include a quote that doesn’t actually say what you think it says, it looks really bad for you.</a:t>
            </a:r>
          </a:p>
          <a:p>
            <a:pPr marL="0" indent="0">
              <a:buNone/>
            </a:pPr>
            <a:r>
              <a:rPr lang="en-US" dirty="0"/>
              <a:t>READ!</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575517" y="3429000"/>
            <a:ext cx="2915222" cy="2915222"/>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62840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23591" y="804333"/>
            <a:ext cx="2476809" cy="5249334"/>
          </a:xfrm>
        </p:spPr>
        <p:txBody>
          <a:bodyPr vert="horz" lIns="91440" tIns="45720" rIns="91440" bIns="45720" rtlCol="0" anchor="ctr">
            <a:normAutofit/>
          </a:bodyPr>
          <a:lstStyle/>
          <a:p>
            <a:pPr algn="r" defTabSz="914400"/>
            <a:r>
              <a:rPr lang="en-US" sz="3100" b="1">
                <a:solidFill>
                  <a:srgbClr val="FFFFFF"/>
                </a:solidFill>
              </a:rPr>
              <a:t>RULE 3: You MUST make sure the reader understands sources</a:t>
            </a:r>
            <a:br>
              <a:rPr lang="en-US" sz="3100">
                <a:solidFill>
                  <a:srgbClr val="FFFFFF"/>
                </a:solidFill>
              </a:rPr>
            </a:br>
            <a:endParaRPr lang="en-US" sz="3100">
              <a:solidFill>
                <a:srgbClr val="FFFFFF"/>
              </a:solidFill>
            </a:endParaRPr>
          </a:p>
        </p:txBody>
      </p:sp>
      <p:sp>
        <p:nvSpPr>
          <p:cNvPr id="6" name="Content Placeholder 5">
            <a:extLst>
              <a:ext uri="{FF2B5EF4-FFF2-40B4-BE49-F238E27FC236}">
                <a16:creationId xmlns:a16="http://schemas.microsoft.com/office/drawing/2014/main" id="{68333C40-EF3F-475A-8C65-8DCF691DD96D}"/>
              </a:ext>
            </a:extLst>
          </p:cNvPr>
          <p:cNvSpPr>
            <a:spLocks noGrp="1"/>
          </p:cNvSpPr>
          <p:nvPr>
            <p:ph idx="1"/>
          </p:nvPr>
        </p:nvSpPr>
        <p:spPr>
          <a:xfrm>
            <a:off x="3832411" y="804333"/>
            <a:ext cx="4610377" cy="5249334"/>
          </a:xfrm>
        </p:spPr>
        <p:txBody>
          <a:bodyPr vert="horz" lIns="45720" tIns="45720" rIns="45720" bIns="45720" rtlCol="0" anchor="ctr">
            <a:normAutofit fontScale="92500" lnSpcReduction="20000"/>
          </a:bodyPr>
          <a:lstStyle/>
          <a:p>
            <a:pPr defTabSz="914400"/>
            <a:endParaRPr lang="en-US" dirty="0"/>
          </a:p>
          <a:p>
            <a:pPr defTabSz="914400"/>
            <a:r>
              <a:rPr lang="en-US" dirty="0"/>
              <a:t>Remember, we have no idea who this person is that is talking to us; </a:t>
            </a:r>
            <a:r>
              <a:rPr lang="en-US" b="1" dirty="0"/>
              <a:t>you need to introduce us and guide us into the conversation</a:t>
            </a:r>
            <a:r>
              <a:rPr lang="en-US" dirty="0"/>
              <a:t>!</a:t>
            </a:r>
          </a:p>
          <a:p>
            <a:pPr defTabSz="914400"/>
            <a:endParaRPr lang="en-US" dirty="0"/>
          </a:p>
          <a:p>
            <a:pPr defTabSz="914400"/>
            <a:r>
              <a:rPr lang="en-US" dirty="0"/>
              <a:t>The first time you use a source, you need to include</a:t>
            </a:r>
          </a:p>
          <a:p>
            <a:pPr marL="342900" marR="0" lvl="0" indent="-342900" defTabSz="914400">
              <a:spcBef>
                <a:spcPts val="0"/>
              </a:spcBef>
              <a:spcAft>
                <a:spcPts val="0"/>
              </a:spcAft>
              <a:buFont typeface="Symbol"/>
              <a:buChar char=""/>
            </a:pPr>
            <a:r>
              <a:rPr lang="en-US" b="1" dirty="0">
                <a:highlight>
                  <a:srgbClr val="FFFF00"/>
                </a:highlight>
              </a:rPr>
              <a:t>Author’s full name</a:t>
            </a:r>
            <a:endParaRPr lang="en-US" dirty="0"/>
          </a:p>
          <a:p>
            <a:pPr marL="342900" marR="0" lvl="0" indent="-342900" defTabSz="914400">
              <a:spcBef>
                <a:spcPts val="0"/>
              </a:spcBef>
              <a:spcAft>
                <a:spcPts val="0"/>
              </a:spcAft>
              <a:buFont typeface="Symbol"/>
              <a:buChar char=""/>
            </a:pPr>
            <a:r>
              <a:rPr lang="en-US" b="1" dirty="0">
                <a:highlight>
                  <a:srgbClr val="00FFFF"/>
                </a:highlight>
              </a:rPr>
              <a:t>Place of publication and/or any other relevant credentials</a:t>
            </a:r>
            <a:endParaRPr lang="en-US" dirty="0"/>
          </a:p>
          <a:p>
            <a:pPr defTabSz="914400"/>
            <a:endParaRPr lang="en-US" dirty="0"/>
          </a:p>
          <a:p>
            <a:pPr defTabSz="914400"/>
            <a:r>
              <a:rPr lang="en-US" dirty="0"/>
              <a:t>Here’s an example:</a:t>
            </a:r>
          </a:p>
          <a:p>
            <a:pPr defTabSz="914400"/>
            <a:endParaRPr lang="en-US" dirty="0"/>
          </a:p>
          <a:p>
            <a:pPr marL="457200" marR="0" defTabSz="914400">
              <a:spcBef>
                <a:spcPts val="0"/>
              </a:spcBef>
              <a:spcAft>
                <a:spcPts val="0"/>
              </a:spcAft>
            </a:pPr>
            <a:r>
              <a:rPr lang="en-US" b="1" dirty="0">
                <a:highlight>
                  <a:srgbClr val="FFFF00"/>
                </a:highlight>
              </a:rPr>
              <a:t>A.O. Scott,</a:t>
            </a:r>
            <a:r>
              <a:rPr lang="en-US" b="1" dirty="0"/>
              <a:t> </a:t>
            </a:r>
            <a:r>
              <a:rPr lang="en-US" b="1" dirty="0">
                <a:highlight>
                  <a:srgbClr val="00FFFF"/>
                </a:highlight>
              </a:rPr>
              <a:t>movie critic for </a:t>
            </a:r>
            <a:r>
              <a:rPr lang="en-US" b="1" i="1" dirty="0">
                <a:highlight>
                  <a:srgbClr val="00FFFF"/>
                </a:highlight>
              </a:rPr>
              <a:t>The New York Times</a:t>
            </a:r>
            <a:r>
              <a:rPr lang="en-US" b="1" dirty="0"/>
              <a:t>, </a:t>
            </a:r>
            <a:r>
              <a:rPr lang="en-US" b="1" dirty="0">
                <a:highlight>
                  <a:srgbClr val="00FF00"/>
                </a:highlight>
              </a:rPr>
              <a:t>agrees t</a:t>
            </a:r>
            <a:r>
              <a:rPr lang="en-US" b="1" dirty="0"/>
              <a:t>hat the movie lacks the kind of rigorous investigation of what it means to be educated necessary to give a complete picture.</a:t>
            </a:r>
            <a:endParaRPr lang="en-US" dirty="0"/>
          </a:p>
        </p:txBody>
      </p:sp>
    </p:spTree>
    <p:extLst>
      <p:ext uri="{BB962C8B-B14F-4D97-AF65-F5344CB8AC3E}">
        <p14:creationId xmlns:p14="http://schemas.microsoft.com/office/powerpoint/2010/main" val="921808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7" end="7"/>
                                            </p:txEl>
                                          </p:spTgt>
                                        </p:tgtEl>
                                        <p:attrNameLst>
                                          <p:attrName>style.visibility</p:attrName>
                                        </p:attrNameLst>
                                      </p:cBhvr>
                                      <p:to>
                                        <p:strVal val="visible"/>
                                      </p:to>
                                    </p:set>
                                    <p:anim calcmode="lin" valueType="num">
                                      <p:cBhvr additive="base">
                                        <p:cTn id="7"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7" end="7"/>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9" end="9"/>
                                            </p:txEl>
                                          </p:spTgt>
                                        </p:tgtEl>
                                        <p:attrNameLst>
                                          <p:attrName>style.visibility</p:attrName>
                                        </p:attrNameLst>
                                      </p:cBhvr>
                                      <p:to>
                                        <p:strVal val="visible"/>
                                      </p:to>
                                    </p:set>
                                    <p:anim calcmode="lin" valueType="num">
                                      <p:cBhvr additive="base">
                                        <p:cTn id="11"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880BE9B-2849-495A-AB0E-E80D71B324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3052452" cy="68580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32529" y="640080"/>
            <a:ext cx="2572391" cy="5613236"/>
          </a:xfrm>
        </p:spPr>
        <p:txBody>
          <a:bodyPr anchor="ctr">
            <a:normAutofit/>
          </a:bodyPr>
          <a:lstStyle/>
          <a:p>
            <a:r>
              <a:rPr lang="en-US" b="1">
                <a:solidFill>
                  <a:srgbClr val="FFFFFF"/>
                </a:solidFill>
              </a:rPr>
              <a:t>RULE 4: </a:t>
            </a:r>
            <a:r>
              <a:rPr lang="en-US">
                <a:solidFill>
                  <a:srgbClr val="FFFFFF"/>
                </a:solidFill>
              </a:rPr>
              <a:t>You should always offer your clear OPINION about each source </a:t>
            </a:r>
          </a:p>
        </p:txBody>
      </p:sp>
      <p:sp>
        <p:nvSpPr>
          <p:cNvPr id="3" name="Content Placeholder 2"/>
          <p:cNvSpPr>
            <a:spLocks noGrp="1"/>
          </p:cNvSpPr>
          <p:nvPr>
            <p:ph idx="1"/>
          </p:nvPr>
        </p:nvSpPr>
        <p:spPr>
          <a:xfrm>
            <a:off x="3524863" y="640080"/>
            <a:ext cx="5379104" cy="3745107"/>
          </a:xfrm>
        </p:spPr>
        <p:txBody>
          <a:bodyPr>
            <a:normAutofit/>
          </a:bodyPr>
          <a:lstStyle/>
          <a:p>
            <a:pPr marL="0" indent="0">
              <a:buNone/>
            </a:pPr>
            <a:r>
              <a:rPr lang="en-US" dirty="0"/>
              <a:t>Sources are not there to talk at us for a while or take up space. They are there to help you promote your own claim. So agree, disagree, and explain exactly WHY we should too!</a:t>
            </a:r>
          </a:p>
          <a:p>
            <a:pPr marL="0" indent="0">
              <a:buNone/>
            </a:pPr>
            <a:endParaRPr lang="en-US" dirty="0"/>
          </a:p>
          <a:p>
            <a:pPr marL="0" indent="0">
              <a:buNone/>
            </a:pPr>
            <a:r>
              <a:rPr lang="en-US" dirty="0"/>
              <a:t>Use your rhetorical analysis skills to explain why the source makes a strong or weak point, but </a:t>
            </a:r>
            <a:r>
              <a:rPr lang="en-US" b="1" dirty="0"/>
              <a:t>NEVER just let them speak and expect us to take them at their word.</a:t>
            </a:r>
          </a:p>
        </p:txBody>
      </p:sp>
      <p:pic>
        <p:nvPicPr>
          <p:cNvPr id="7" name="Graphic 6" descr="Quotes">
            <a:extLst>
              <a:ext uri="{FF2B5EF4-FFF2-40B4-BE49-F238E27FC236}">
                <a16:creationId xmlns:a16="http://schemas.microsoft.com/office/drawing/2014/main" id="{EEEAD69C-2E40-466E-9055-53A23128239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74430" y="4553084"/>
            <a:ext cx="1685977" cy="1685977"/>
          </a:xfrm>
          <a:prstGeom prst="rect">
            <a:avLst/>
          </a:prstGeom>
        </p:spPr>
      </p:pic>
    </p:spTree>
    <p:extLst>
      <p:ext uri="{BB962C8B-B14F-4D97-AF65-F5344CB8AC3E}">
        <p14:creationId xmlns:p14="http://schemas.microsoft.com/office/powerpoint/2010/main" val="1991598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97109-EDE2-4948-B951-7DBC6ED8324B}"/>
              </a:ext>
            </a:extLst>
          </p:cNvPr>
          <p:cNvSpPr>
            <a:spLocks noGrp="1"/>
          </p:cNvSpPr>
          <p:nvPr>
            <p:ph type="title"/>
          </p:nvPr>
        </p:nvSpPr>
        <p:spPr/>
        <p:txBody>
          <a:bodyPr/>
          <a:lstStyle/>
          <a:p>
            <a:r>
              <a:rPr lang="en-US" dirty="0"/>
              <a:t>What Went wrong?</a:t>
            </a:r>
          </a:p>
        </p:txBody>
      </p:sp>
      <p:sp>
        <p:nvSpPr>
          <p:cNvPr id="3" name="Content Placeholder 2">
            <a:extLst>
              <a:ext uri="{FF2B5EF4-FFF2-40B4-BE49-F238E27FC236}">
                <a16:creationId xmlns:a16="http://schemas.microsoft.com/office/drawing/2014/main" id="{9BC4A624-05BC-42D9-AAFD-41CE444BA002}"/>
              </a:ext>
            </a:extLst>
          </p:cNvPr>
          <p:cNvSpPr>
            <a:spLocks noGrp="1"/>
          </p:cNvSpPr>
          <p:nvPr>
            <p:ph sz="half" idx="1"/>
          </p:nvPr>
        </p:nvSpPr>
        <p:spPr/>
        <p:txBody>
          <a:bodyPr>
            <a:normAutofit fontScale="92500"/>
          </a:bodyPr>
          <a:lstStyle/>
          <a:p>
            <a:r>
              <a:rPr lang="en-US" dirty="0"/>
              <a:t>     The movie continues to insist that women are only there to make men feel better about themselves. “One would think that a movie directed by a woman might be a little more enlightened. Given this directors’ comments about the film in recent interviews, though, the film’s retrograde attitudes are not all that surprising” (Carrera). Women in the film are not treated with respect by the director.</a:t>
            </a:r>
          </a:p>
        </p:txBody>
      </p:sp>
      <p:sp>
        <p:nvSpPr>
          <p:cNvPr id="4" name="Content Placeholder 3">
            <a:extLst>
              <a:ext uri="{FF2B5EF4-FFF2-40B4-BE49-F238E27FC236}">
                <a16:creationId xmlns:a16="http://schemas.microsoft.com/office/drawing/2014/main" id="{75E30C0A-6325-45E0-BD55-EA744409FFDD}"/>
              </a:ext>
            </a:extLst>
          </p:cNvPr>
          <p:cNvSpPr>
            <a:spLocks noGrp="1"/>
          </p:cNvSpPr>
          <p:nvPr>
            <p:ph sz="half" idx="2"/>
          </p:nvPr>
        </p:nvSpPr>
        <p:spPr/>
        <p:txBody>
          <a:bodyPr>
            <a:normAutofit fontScale="92500"/>
          </a:bodyPr>
          <a:lstStyle/>
          <a:p>
            <a:r>
              <a:rPr lang="en-US" b="1" dirty="0">
                <a:solidFill>
                  <a:schemeClr val="accent2">
                    <a:lumMod val="50000"/>
                  </a:schemeClr>
                </a:solidFill>
              </a:rPr>
              <a:t>The author did not introduce her source, so we have no idea who Carrera is or why he is talking</a:t>
            </a:r>
          </a:p>
          <a:p>
            <a:r>
              <a:rPr lang="en-US" b="1" dirty="0">
                <a:solidFill>
                  <a:schemeClr val="accent2">
                    <a:lumMod val="50000"/>
                  </a:schemeClr>
                </a:solidFill>
              </a:rPr>
              <a:t>The author starts a sentence with a quotation, which we should NEVER do. See how hard this is to read?</a:t>
            </a:r>
          </a:p>
          <a:p>
            <a:r>
              <a:rPr lang="en-US" b="1" dirty="0">
                <a:solidFill>
                  <a:schemeClr val="accent2">
                    <a:lumMod val="50000"/>
                  </a:schemeClr>
                </a:solidFill>
              </a:rPr>
              <a:t>The quote is too long and goes on to discuss things unrelated to this author’s points</a:t>
            </a:r>
          </a:p>
          <a:p>
            <a:r>
              <a:rPr lang="en-US" b="1" dirty="0">
                <a:solidFill>
                  <a:schemeClr val="accent2">
                    <a:lumMod val="50000"/>
                  </a:schemeClr>
                </a:solidFill>
              </a:rPr>
              <a:t>There is no interaction between the author of this paper and her source</a:t>
            </a:r>
          </a:p>
        </p:txBody>
      </p:sp>
    </p:spTree>
    <p:extLst>
      <p:ext uri="{BB962C8B-B14F-4D97-AF65-F5344CB8AC3E}">
        <p14:creationId xmlns:p14="http://schemas.microsoft.com/office/powerpoint/2010/main" val="3072970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9DC5A-1684-45A0-8743-BFFF0F217D7C}"/>
              </a:ext>
            </a:extLst>
          </p:cNvPr>
          <p:cNvSpPr>
            <a:spLocks noGrp="1"/>
          </p:cNvSpPr>
          <p:nvPr>
            <p:ph type="title"/>
          </p:nvPr>
        </p:nvSpPr>
        <p:spPr/>
        <p:txBody>
          <a:bodyPr/>
          <a:lstStyle/>
          <a:p>
            <a:r>
              <a:rPr lang="en-US" dirty="0"/>
              <a:t>Improved Source Use</a:t>
            </a:r>
          </a:p>
        </p:txBody>
      </p:sp>
      <p:sp>
        <p:nvSpPr>
          <p:cNvPr id="3" name="Content Placeholder 2">
            <a:extLst>
              <a:ext uri="{FF2B5EF4-FFF2-40B4-BE49-F238E27FC236}">
                <a16:creationId xmlns:a16="http://schemas.microsoft.com/office/drawing/2014/main" id="{A9EFE8BF-70DE-48C5-BFD2-FDD2582BF6A2}"/>
              </a:ext>
            </a:extLst>
          </p:cNvPr>
          <p:cNvSpPr>
            <a:spLocks noGrp="1"/>
          </p:cNvSpPr>
          <p:nvPr>
            <p:ph idx="1"/>
          </p:nvPr>
        </p:nvSpPr>
        <p:spPr>
          <a:xfrm>
            <a:off x="768097" y="2286000"/>
            <a:ext cx="5708903" cy="4023360"/>
          </a:xfrm>
        </p:spPr>
        <p:txBody>
          <a:bodyPr/>
          <a:lstStyle/>
          <a:p>
            <a:r>
              <a:rPr lang="en-US" dirty="0"/>
              <a:t> The movie continues to insist that women are only there to make men feel better about themselves</a:t>
            </a:r>
            <a:r>
              <a:rPr lang="en-US" b="1" dirty="0">
                <a:solidFill>
                  <a:schemeClr val="accent5">
                    <a:lumMod val="75000"/>
                  </a:schemeClr>
                </a:solidFill>
              </a:rPr>
              <a:t>. In fact, film critic for </a:t>
            </a:r>
            <a:r>
              <a:rPr lang="en-US" b="1" i="1" dirty="0">
                <a:solidFill>
                  <a:schemeClr val="accent5">
                    <a:lumMod val="75000"/>
                  </a:schemeClr>
                </a:solidFill>
              </a:rPr>
              <a:t>The AV Club</a:t>
            </a:r>
            <a:r>
              <a:rPr lang="en-US" b="1" dirty="0">
                <a:solidFill>
                  <a:schemeClr val="accent5">
                    <a:lumMod val="75000"/>
                  </a:schemeClr>
                </a:solidFill>
              </a:rPr>
              <a:t>, Marco Carrera</a:t>
            </a:r>
            <a:r>
              <a:rPr lang="en-US" dirty="0"/>
              <a:t> </a:t>
            </a:r>
            <a:r>
              <a:rPr lang="en-US" b="1" dirty="0">
                <a:solidFill>
                  <a:schemeClr val="accent6">
                    <a:lumMod val="50000"/>
                  </a:schemeClr>
                </a:solidFill>
              </a:rPr>
              <a:t>agrees</a:t>
            </a:r>
            <a:r>
              <a:rPr lang="en-US" dirty="0"/>
              <a:t>, noting </a:t>
            </a:r>
            <a:r>
              <a:rPr lang="en-US" dirty="0">
                <a:highlight>
                  <a:srgbClr val="FFFF00"/>
                </a:highlight>
              </a:rPr>
              <a:t>that “One </a:t>
            </a:r>
            <a:r>
              <a:rPr lang="en-US" dirty="0"/>
              <a:t>would think that a movie directed by a woman might be a little more enlightened. </a:t>
            </a:r>
            <a:r>
              <a:rPr lang="en-US" strike="sngStrike" dirty="0"/>
              <a:t>Given this directors’ comments about the film in recent interviews, though, the film’s retrograde attitudes are not all that surprising</a:t>
            </a:r>
            <a:r>
              <a:rPr lang="en-US" dirty="0"/>
              <a:t>” (Carrera). </a:t>
            </a:r>
            <a:r>
              <a:rPr lang="en-US" dirty="0">
                <a:highlight>
                  <a:srgbClr val="00FF00"/>
                </a:highlight>
              </a:rPr>
              <a:t>This lack of enlightenment is particularly evident in a scene where </a:t>
            </a:r>
            <a:r>
              <a:rPr lang="en-US" dirty="0">
                <a:solidFill>
                  <a:srgbClr val="FF0000"/>
                </a:solidFill>
              </a:rPr>
              <a:t>[insert details from the primary source here]. </a:t>
            </a:r>
            <a:r>
              <a:rPr lang="en-US" dirty="0">
                <a:highlight>
                  <a:srgbClr val="00FF00"/>
                </a:highlight>
              </a:rPr>
              <a:t>Carrera is absolutely right. </a:t>
            </a:r>
            <a:r>
              <a:rPr lang="en-US" dirty="0"/>
              <a:t>Women in the film are not treated with respect by the director.</a:t>
            </a:r>
          </a:p>
          <a:p>
            <a:endParaRPr lang="en-US" dirty="0"/>
          </a:p>
        </p:txBody>
      </p:sp>
      <p:sp>
        <p:nvSpPr>
          <p:cNvPr id="4" name="TextBox 3">
            <a:extLst>
              <a:ext uri="{FF2B5EF4-FFF2-40B4-BE49-F238E27FC236}">
                <a16:creationId xmlns:a16="http://schemas.microsoft.com/office/drawing/2014/main" id="{3EBAA814-6744-4362-B38D-6819DECE88AE}"/>
              </a:ext>
            </a:extLst>
          </p:cNvPr>
          <p:cNvSpPr txBox="1"/>
          <p:nvPr/>
        </p:nvSpPr>
        <p:spPr>
          <a:xfrm>
            <a:off x="6705600" y="1337838"/>
            <a:ext cx="1666786" cy="923330"/>
          </a:xfrm>
          <a:prstGeom prst="rect">
            <a:avLst/>
          </a:prstGeom>
          <a:noFill/>
        </p:spPr>
        <p:txBody>
          <a:bodyPr wrap="square" rtlCol="0">
            <a:spAutoFit/>
          </a:bodyPr>
          <a:lstStyle/>
          <a:p>
            <a:r>
              <a:rPr lang="en-US" b="1" dirty="0">
                <a:solidFill>
                  <a:schemeClr val="accent5">
                    <a:lumMod val="75000"/>
                  </a:schemeClr>
                </a:solidFill>
              </a:rPr>
              <a:t>We’ve added an introduction to the source!</a:t>
            </a:r>
          </a:p>
        </p:txBody>
      </p:sp>
      <p:sp>
        <p:nvSpPr>
          <p:cNvPr id="5" name="TextBox 4">
            <a:extLst>
              <a:ext uri="{FF2B5EF4-FFF2-40B4-BE49-F238E27FC236}">
                <a16:creationId xmlns:a16="http://schemas.microsoft.com/office/drawing/2014/main" id="{06349057-DAEF-4908-9330-1A58C85BBECB}"/>
              </a:ext>
            </a:extLst>
          </p:cNvPr>
          <p:cNvSpPr txBox="1"/>
          <p:nvPr/>
        </p:nvSpPr>
        <p:spPr>
          <a:xfrm>
            <a:off x="6705600" y="2364726"/>
            <a:ext cx="1666786" cy="1200329"/>
          </a:xfrm>
          <a:prstGeom prst="rect">
            <a:avLst/>
          </a:prstGeom>
          <a:noFill/>
        </p:spPr>
        <p:txBody>
          <a:bodyPr wrap="square" rtlCol="0">
            <a:spAutoFit/>
          </a:bodyPr>
          <a:lstStyle/>
          <a:p>
            <a:r>
              <a:rPr lang="en-US" dirty="0">
                <a:highlight>
                  <a:srgbClr val="FFFF00"/>
                </a:highlight>
              </a:rPr>
              <a:t>We’ve added a tag on the quotation to ease reading!</a:t>
            </a:r>
          </a:p>
        </p:txBody>
      </p:sp>
      <p:sp>
        <p:nvSpPr>
          <p:cNvPr id="6" name="TextBox 5">
            <a:extLst>
              <a:ext uri="{FF2B5EF4-FFF2-40B4-BE49-F238E27FC236}">
                <a16:creationId xmlns:a16="http://schemas.microsoft.com/office/drawing/2014/main" id="{17107289-5FC5-49DA-85CE-E9A345C2B553}"/>
              </a:ext>
            </a:extLst>
          </p:cNvPr>
          <p:cNvSpPr txBox="1"/>
          <p:nvPr/>
        </p:nvSpPr>
        <p:spPr>
          <a:xfrm>
            <a:off x="6693877" y="4840806"/>
            <a:ext cx="1666786" cy="1754326"/>
          </a:xfrm>
          <a:prstGeom prst="rect">
            <a:avLst/>
          </a:prstGeom>
          <a:noFill/>
        </p:spPr>
        <p:txBody>
          <a:bodyPr wrap="square" rtlCol="0">
            <a:spAutoFit/>
          </a:bodyPr>
          <a:lstStyle/>
          <a:p>
            <a:r>
              <a:rPr lang="en-US" dirty="0">
                <a:highlight>
                  <a:srgbClr val="00FF00"/>
                </a:highlight>
              </a:rPr>
              <a:t>We’ve added WHY we agree with Carrera and included new supporting details!</a:t>
            </a:r>
          </a:p>
        </p:txBody>
      </p:sp>
      <p:sp>
        <p:nvSpPr>
          <p:cNvPr id="7" name="TextBox 6">
            <a:extLst>
              <a:ext uri="{FF2B5EF4-FFF2-40B4-BE49-F238E27FC236}">
                <a16:creationId xmlns:a16="http://schemas.microsoft.com/office/drawing/2014/main" id="{F19B5376-1696-49F0-B29D-72AC509F3863}"/>
              </a:ext>
            </a:extLst>
          </p:cNvPr>
          <p:cNvSpPr txBox="1"/>
          <p:nvPr/>
        </p:nvSpPr>
        <p:spPr>
          <a:xfrm>
            <a:off x="6705600" y="3666268"/>
            <a:ext cx="1523999" cy="1200329"/>
          </a:xfrm>
          <a:prstGeom prst="rect">
            <a:avLst/>
          </a:prstGeom>
          <a:noFill/>
        </p:spPr>
        <p:txBody>
          <a:bodyPr wrap="square" rtlCol="0">
            <a:spAutoFit/>
          </a:bodyPr>
          <a:lstStyle/>
          <a:p>
            <a:r>
              <a:rPr lang="en-US" strike="sngStrike" dirty="0"/>
              <a:t>We’ve cut the irrelevant parts of the quote!</a:t>
            </a:r>
          </a:p>
        </p:txBody>
      </p:sp>
    </p:spTree>
    <p:extLst>
      <p:ext uri="{BB962C8B-B14F-4D97-AF65-F5344CB8AC3E}">
        <p14:creationId xmlns:p14="http://schemas.microsoft.com/office/powerpoint/2010/main" val="163945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C67FB-A28B-4EC1-BAFA-ED981EE5D6C9}"/>
              </a:ext>
            </a:extLst>
          </p:cNvPr>
          <p:cNvSpPr>
            <a:spLocks noGrp="1"/>
          </p:cNvSpPr>
          <p:nvPr>
            <p:ph type="title"/>
          </p:nvPr>
        </p:nvSpPr>
        <p:spPr/>
        <p:txBody>
          <a:bodyPr/>
          <a:lstStyle/>
          <a:p>
            <a:r>
              <a:rPr lang="en-US" dirty="0"/>
              <a:t>Example: Counterargument Paragraph</a:t>
            </a:r>
          </a:p>
        </p:txBody>
      </p:sp>
      <p:sp>
        <p:nvSpPr>
          <p:cNvPr id="3" name="Content Placeholder 2">
            <a:extLst>
              <a:ext uri="{FF2B5EF4-FFF2-40B4-BE49-F238E27FC236}">
                <a16:creationId xmlns:a16="http://schemas.microsoft.com/office/drawing/2014/main" id="{498F0C28-F696-4577-B6B0-476397BE1887}"/>
              </a:ext>
            </a:extLst>
          </p:cNvPr>
          <p:cNvSpPr>
            <a:spLocks noGrp="1"/>
          </p:cNvSpPr>
          <p:nvPr>
            <p:ph idx="1"/>
          </p:nvPr>
        </p:nvSpPr>
        <p:spPr>
          <a:xfrm>
            <a:off x="768097" y="2286000"/>
            <a:ext cx="5556503" cy="4343400"/>
          </a:xfrm>
        </p:spPr>
        <p:txBody>
          <a:bodyPr>
            <a:normAutofit fontScale="92500" lnSpcReduction="20000"/>
          </a:bodyPr>
          <a:lstStyle/>
          <a:p>
            <a:r>
              <a:rPr lang="en-US" dirty="0">
                <a:highlight>
                  <a:srgbClr val="00FF00"/>
                </a:highlight>
              </a:rPr>
              <a:t>    Some people may argue that real modern families are actually filling the same gender roles of previous more conservative families. </a:t>
            </a:r>
            <a:r>
              <a:rPr lang="en-US" dirty="0"/>
              <a:t>For them, Modern family truly represents what a contemporary family is. </a:t>
            </a:r>
            <a:r>
              <a:rPr lang="en-US" dirty="0">
                <a:highlight>
                  <a:srgbClr val="00FFFF"/>
                </a:highlight>
              </a:rPr>
              <a:t>The same thought is shared by Christina M. </a:t>
            </a:r>
            <a:r>
              <a:rPr lang="en-US" dirty="0" err="1">
                <a:highlight>
                  <a:srgbClr val="00FFFF"/>
                </a:highlight>
              </a:rPr>
              <a:t>LaVecchia</a:t>
            </a:r>
            <a:r>
              <a:rPr lang="en-US" dirty="0">
                <a:highlight>
                  <a:srgbClr val="00FFFF"/>
                </a:highlight>
              </a:rPr>
              <a:t>, a teaching assistant in the Department of English &amp; Comparative Literature at the University of Cincinnati in Ohio, who, in her article, states that the show “fulfills many of our expectations about what families should act like, feel like, and sound like.”</a:t>
            </a:r>
            <a:r>
              <a:rPr lang="en-US" dirty="0"/>
              <a:t> </a:t>
            </a:r>
            <a:r>
              <a:rPr lang="en-US" dirty="0">
                <a:highlight>
                  <a:srgbClr val="FF00FF"/>
                </a:highlight>
              </a:rPr>
              <a:t>If Modern Family were the mirror of current families, where are the mothers with jobs and excellent careers, who populate our society? Maybe some families can identify themselves in one of the families portrayed by the show, but many more recognize that the message Modern Family is trying to send (be the portrait of an up-to-date family) is false. The view that </a:t>
            </a:r>
            <a:r>
              <a:rPr lang="en-US" dirty="0" err="1">
                <a:highlight>
                  <a:srgbClr val="FF00FF"/>
                </a:highlight>
              </a:rPr>
              <a:t>LaVecchia</a:t>
            </a:r>
            <a:r>
              <a:rPr lang="en-US" dirty="0">
                <a:highlight>
                  <a:srgbClr val="FF00FF"/>
                </a:highlight>
              </a:rPr>
              <a:t> has on the show overlooks the way the producers think about women, and their roles in nowadays families and society</a:t>
            </a:r>
          </a:p>
        </p:txBody>
      </p:sp>
      <p:sp>
        <p:nvSpPr>
          <p:cNvPr id="4" name="TextBox 3">
            <a:extLst>
              <a:ext uri="{FF2B5EF4-FFF2-40B4-BE49-F238E27FC236}">
                <a16:creationId xmlns:a16="http://schemas.microsoft.com/office/drawing/2014/main" id="{377FD67A-2995-4B06-B7D8-94EF4DBB567A}"/>
              </a:ext>
            </a:extLst>
          </p:cNvPr>
          <p:cNvSpPr txBox="1"/>
          <p:nvPr/>
        </p:nvSpPr>
        <p:spPr>
          <a:xfrm>
            <a:off x="6324600" y="1547336"/>
            <a:ext cx="2286000" cy="1477328"/>
          </a:xfrm>
          <a:prstGeom prst="rect">
            <a:avLst/>
          </a:prstGeom>
          <a:noFill/>
        </p:spPr>
        <p:txBody>
          <a:bodyPr wrap="square" rtlCol="0">
            <a:spAutoFit/>
          </a:bodyPr>
          <a:lstStyle/>
          <a:p>
            <a:r>
              <a:rPr lang="en-US" dirty="0">
                <a:highlight>
                  <a:srgbClr val="00FF00"/>
                </a:highlight>
              </a:rPr>
              <a:t>Strong topic sentence </a:t>
            </a:r>
            <a:r>
              <a:rPr lang="en-US" dirty="0"/>
              <a:t>that tells readers this will NOT be the author’s view (“Some people may argue…)”</a:t>
            </a:r>
          </a:p>
        </p:txBody>
      </p:sp>
      <p:sp>
        <p:nvSpPr>
          <p:cNvPr id="5" name="TextBox 4">
            <a:extLst>
              <a:ext uri="{FF2B5EF4-FFF2-40B4-BE49-F238E27FC236}">
                <a16:creationId xmlns:a16="http://schemas.microsoft.com/office/drawing/2014/main" id="{3D02333F-C420-4D23-9DA8-E4F9690023C7}"/>
              </a:ext>
            </a:extLst>
          </p:cNvPr>
          <p:cNvSpPr txBox="1"/>
          <p:nvPr/>
        </p:nvSpPr>
        <p:spPr>
          <a:xfrm>
            <a:off x="6324600" y="3085556"/>
            <a:ext cx="2286000" cy="923330"/>
          </a:xfrm>
          <a:prstGeom prst="rect">
            <a:avLst/>
          </a:prstGeom>
          <a:noFill/>
        </p:spPr>
        <p:txBody>
          <a:bodyPr wrap="square" rtlCol="0">
            <a:spAutoFit/>
          </a:bodyPr>
          <a:lstStyle/>
          <a:p>
            <a:r>
              <a:rPr lang="en-US" dirty="0">
                <a:highlight>
                  <a:srgbClr val="00FFFF"/>
                </a:highlight>
              </a:rPr>
              <a:t>Introduction to the source </a:t>
            </a:r>
            <a:r>
              <a:rPr lang="en-US" dirty="0"/>
              <a:t>and highly relevant quote!</a:t>
            </a:r>
          </a:p>
        </p:txBody>
      </p:sp>
      <p:sp>
        <p:nvSpPr>
          <p:cNvPr id="6" name="TextBox 5">
            <a:extLst>
              <a:ext uri="{FF2B5EF4-FFF2-40B4-BE49-F238E27FC236}">
                <a16:creationId xmlns:a16="http://schemas.microsoft.com/office/drawing/2014/main" id="{90629486-A99C-4DC4-BCAF-907AA4D519FC}"/>
              </a:ext>
            </a:extLst>
          </p:cNvPr>
          <p:cNvSpPr txBox="1"/>
          <p:nvPr/>
        </p:nvSpPr>
        <p:spPr>
          <a:xfrm>
            <a:off x="6336323" y="4013961"/>
            <a:ext cx="2274277" cy="2585323"/>
          </a:xfrm>
          <a:prstGeom prst="rect">
            <a:avLst/>
          </a:prstGeom>
          <a:noFill/>
        </p:spPr>
        <p:txBody>
          <a:bodyPr wrap="square" rtlCol="0">
            <a:spAutoFit/>
          </a:bodyPr>
          <a:lstStyle/>
          <a:p>
            <a:r>
              <a:rPr lang="en-US" dirty="0">
                <a:highlight>
                  <a:srgbClr val="FF00FF"/>
                </a:highlight>
              </a:rPr>
              <a:t>The rest of the paragraph</a:t>
            </a:r>
            <a:r>
              <a:rPr lang="en-US" dirty="0"/>
              <a:t>—</a:t>
            </a:r>
            <a:r>
              <a:rPr lang="en-US" b="1" dirty="0"/>
              <a:t>it MUST BE THE MAJORITY OF THE PARAGRAPH</a:t>
            </a:r>
            <a:r>
              <a:rPr lang="en-US" dirty="0"/>
              <a:t>—defends our view and uses rhetorical analysis skills to show WHY the source is wrong!</a:t>
            </a:r>
          </a:p>
        </p:txBody>
      </p:sp>
    </p:spTree>
    <p:extLst>
      <p:ext uri="{BB962C8B-B14F-4D97-AF65-F5344CB8AC3E}">
        <p14:creationId xmlns:p14="http://schemas.microsoft.com/office/powerpoint/2010/main" val="1078088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16">
            <a:extLst>
              <a:ext uri="{FF2B5EF4-FFF2-40B4-BE49-F238E27FC236}">
                <a16:creationId xmlns:a16="http://schemas.microsoft.com/office/drawing/2014/main" id="{FC695245-44E3-4A14-900A-D06036644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8614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82601" y="643467"/>
            <a:ext cx="2561709" cy="5571066"/>
          </a:xfrm>
        </p:spPr>
        <p:txBody>
          <a:bodyPr>
            <a:normAutofit/>
          </a:bodyPr>
          <a:lstStyle/>
          <a:p>
            <a:r>
              <a:rPr lang="en-US">
                <a:solidFill>
                  <a:srgbClr val="FFFFFF"/>
                </a:solidFill>
              </a:rPr>
              <a:t>RULE 5: Analysis ≥ Evidence</a:t>
            </a:r>
          </a:p>
        </p:txBody>
      </p:sp>
      <p:graphicFrame>
        <p:nvGraphicFramePr>
          <p:cNvPr id="12" name="Content Placeholder 2">
            <a:extLst>
              <a:ext uri="{FF2B5EF4-FFF2-40B4-BE49-F238E27FC236}">
                <a16:creationId xmlns:a16="http://schemas.microsoft.com/office/drawing/2014/main" id="{90AA2CB7-22FC-45DB-87A3-ED7087667728}"/>
              </a:ext>
            </a:extLst>
          </p:cNvPr>
          <p:cNvGraphicFramePr>
            <a:graphicFrameLocks noGrp="1"/>
          </p:cNvGraphicFramePr>
          <p:nvPr>
            <p:ph idx="1"/>
            <p:extLst>
              <p:ext uri="{D42A27DB-BD31-4B8C-83A1-F6EECF244321}">
                <p14:modId xmlns:p14="http://schemas.microsoft.com/office/powerpoint/2010/main" val="1102560068"/>
              </p:ext>
            </p:extLst>
          </p:nvPr>
        </p:nvGraphicFramePr>
        <p:xfrm>
          <a:off x="4202906" y="954088"/>
          <a:ext cx="4231481"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1579841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docProps/app.xml><?xml version="1.0" encoding="utf-8"?>
<Properties xmlns="http://schemas.openxmlformats.org/officeDocument/2006/extended-properties" xmlns:vt="http://schemas.openxmlformats.org/officeDocument/2006/docPropsVTypes">
  <TotalTime>5</TotalTime>
  <Words>1009</Words>
  <Application>Microsoft Office PowerPoint</Application>
  <PresentationFormat>On-screen Show (4:3)</PresentationFormat>
  <Paragraphs>45</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Symbol</vt:lpstr>
      <vt:lpstr>Tw Cen MT</vt:lpstr>
      <vt:lpstr>Tw Cen MT Condensed</vt:lpstr>
      <vt:lpstr>Wingdings 3</vt:lpstr>
      <vt:lpstr>Integral</vt:lpstr>
      <vt:lpstr>Working with sources</vt:lpstr>
      <vt:lpstr>RULE #1: THIS IS YOUR PAPER</vt:lpstr>
      <vt:lpstr>RULE 2: You MUST fully understand your source before you use it</vt:lpstr>
      <vt:lpstr>RULE 3: You MUST make sure the reader understands sources </vt:lpstr>
      <vt:lpstr>RULE 4: You should always offer your clear OPINION about each source </vt:lpstr>
      <vt:lpstr>What Went wrong?</vt:lpstr>
      <vt:lpstr>Improved Source Use</vt:lpstr>
      <vt:lpstr>Example: Counterargument Paragraph</vt:lpstr>
      <vt:lpstr>RULE 5: Analysis ≥ Evidence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with sources</dc:title>
  <dc:creator>Rebecca Eggenschwiler</dc:creator>
  <cp:lastModifiedBy>Rebecca Eggenschwiler</cp:lastModifiedBy>
  <cp:revision>1</cp:revision>
  <dcterms:created xsi:type="dcterms:W3CDTF">2020-03-31T17:11:17Z</dcterms:created>
  <dcterms:modified xsi:type="dcterms:W3CDTF">2020-03-31T17:16:58Z</dcterms:modified>
</cp:coreProperties>
</file>